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6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0" autoAdjust="0"/>
    <p:restoredTop sz="94627"/>
  </p:normalViewPr>
  <p:slideViewPr>
    <p:cSldViewPr>
      <p:cViewPr varScale="1">
        <p:scale>
          <a:sx n="110" d="100"/>
          <a:sy n="110" d="100"/>
        </p:scale>
        <p:origin x="168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Wyniki DIAGNOZ egzaminu  ósmoklasisty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EE52-594C-A21B-22AD6CA280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Arkusz1!$A$2:$A$10</c:f>
              <c:strCache>
                <c:ptCount val="9"/>
                <c:pt idx="0">
                  <c:v>TEST 1 (X 2019r)</c:v>
                </c:pt>
                <c:pt idx="1">
                  <c:v>TEST 2 (XI 2019r)</c:v>
                </c:pt>
                <c:pt idx="2">
                  <c:v>TEST 3 (XII 2019r)</c:v>
                </c:pt>
                <c:pt idx="3">
                  <c:v> PRÓBNY SZKOŁA XII</c:v>
                </c:pt>
                <c:pt idx="4">
                  <c:v>TEST 4 (I 2020r)</c:v>
                </c:pt>
                <c:pt idx="5">
                  <c:v>TEST 5 (II 2020r)</c:v>
                </c:pt>
                <c:pt idx="6">
                  <c:v>TEST 6 (III 2020r)</c:v>
                </c:pt>
                <c:pt idx="7">
                  <c:v>PRÓBNY ZDALNY CKE</c:v>
                </c:pt>
                <c:pt idx="8">
                  <c:v>EGZ 8 KL.</c:v>
                </c:pt>
              </c:strCache>
            </c:strRef>
          </c:cat>
          <c:val>
            <c:numRef>
              <c:f>Arkusz1!$B$2:$B$10</c:f>
              <c:numCache>
                <c:formatCode>0%</c:formatCode>
                <c:ptCount val="9"/>
                <c:pt idx="0">
                  <c:v>0.34</c:v>
                </c:pt>
                <c:pt idx="1">
                  <c:v>0.53</c:v>
                </c:pt>
                <c:pt idx="2">
                  <c:v>0.56000000000000005</c:v>
                </c:pt>
                <c:pt idx="3">
                  <c:v>0.7</c:v>
                </c:pt>
                <c:pt idx="4">
                  <c:v>0.47</c:v>
                </c:pt>
                <c:pt idx="5">
                  <c:v>0.66</c:v>
                </c:pt>
                <c:pt idx="6">
                  <c:v>0.63</c:v>
                </c:pt>
                <c:pt idx="7">
                  <c:v>0.8</c:v>
                </c:pt>
                <c:pt idx="8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52-594C-A21B-22AD6CA280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849448208"/>
        <c:axId val="1894462880"/>
      </c:barChart>
      <c:catAx>
        <c:axId val="184944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94462880"/>
        <c:crossesAt val="0"/>
        <c:auto val="1"/>
        <c:lblAlgn val="ctr"/>
        <c:lblOffset val="100"/>
        <c:noMultiLvlLbl val="0"/>
      </c:catAx>
      <c:valAx>
        <c:axId val="18944628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FF0000"/>
              </a:solidFill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49448208"/>
        <c:crosses val="autoZero"/>
        <c:crossBetween val="between"/>
        <c:majorUnit val="0.60000000000000009"/>
        <c:min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41B5A34F-08B6-7040-AEFE-128D44A23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DE35662-DDF6-334A-BDCF-475CA7074B5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201CC7-E7C5-7F46-BB82-FA36B542C6D2}" type="datetimeFigureOut">
              <a:rPr lang="pl-PL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6EBC00B5-8E6C-2044-A8AD-C3C07BDEE8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EE8AD897-6C18-AD40-82CB-ABC23B61F7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4EAB1B6-2788-4245-B748-F0A7197D84B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8A043C2-02AF-594A-8734-7E08B1B608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4651765-4AED-2845-A0BD-965453A9C16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obrazu slajdu 1">
            <a:extLst>
              <a:ext uri="{FF2B5EF4-FFF2-40B4-BE49-F238E27FC236}">
                <a16:creationId xmlns:a16="http://schemas.microsoft.com/office/drawing/2014/main" id="{C67D3048-B6D2-F84B-8491-169066305A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Symbol zastępczy notatek 2">
            <a:extLst>
              <a:ext uri="{FF2B5EF4-FFF2-40B4-BE49-F238E27FC236}">
                <a16:creationId xmlns:a16="http://schemas.microsoft.com/office/drawing/2014/main" id="{ADBF291C-AF77-2444-AED7-D482AAFBAB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>
            <a:extLst>
              <a:ext uri="{FF2B5EF4-FFF2-40B4-BE49-F238E27FC236}">
                <a16:creationId xmlns:a16="http://schemas.microsoft.com/office/drawing/2014/main" id="{1706E73E-11DF-BF4E-BA3B-55662C43A2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3F84F9-ADB3-1343-8899-2E1B441ADBDC}" type="slidenum">
              <a:rPr lang="pl-PL" altLang="pl-PL">
                <a:latin typeface="Calibri" panose="020F0502020204030204" pitchFamily="34" charset="0"/>
              </a:rPr>
              <a:pPr eaLnBrk="1" hangingPunct="1"/>
              <a:t>2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A13060-AD23-E54E-8E36-2F6240E1161A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68F8EC7C-DC74-0444-93C8-C8F27412B924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696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CAB8B0-85B4-854D-8A3B-31849B8B8FE1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97C9-A13D-EB40-89EE-AD58A638DD7B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455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22A50-4B8E-4E4B-891B-07D6CA803892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D5A7-50E5-5E44-9413-11C61C13EE00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561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510F68-6F25-CF4D-902F-EA151BC411E9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32C36-9CF7-6D49-93D2-1636C2351E78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318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476C5F-0F2F-1F47-9CED-4F729E51C047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45B0-E1CB-5B40-A306-4560A278F218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925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FBBADE-59E8-C94A-873E-391A5753EAB5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B1D0-BC35-774D-9A29-81320055C2E1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184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C5EC3C-26DF-8D49-B7F7-07FEEC101207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F81-2E87-A049-9A6B-F11A2A0E07AF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420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940138-661F-8249-88C7-F811FE26074B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1888-C130-A04C-A121-046F34F5E441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897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60BD1-75E9-D344-9206-46DC077B6DC5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74FA1-3B17-FD47-80BA-B5A2F236915F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0629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ACFF3-9770-764D-8EF1-3E4094B2E3D3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D76F-6758-A145-BBE9-ECB7EA6289F1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746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908364E-9280-FB4B-B3E4-9328EC63D628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054132E2-31D5-2F4E-9986-37FC8838943B}" type="slidenum">
              <a:rPr lang="pl-PL" altLang="pl-PL" smtClean="0"/>
              <a:pPr/>
              <a:t>‹#›</a:t>
            </a:fld>
            <a:endParaRPr lang="pl-PL" altLang="pl-PL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042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D85CA5-B633-DE44-8FBB-FC967D0B1516}" type="datetimeFigureOut">
              <a:rPr lang="pl-PL" smtClean="0"/>
              <a:pPr>
                <a:defRPr/>
              </a:pPr>
              <a:t>14.09.2020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AD26BA8-946F-E441-A76D-4E0A956CCEF8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3370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041CE7-5155-E543-9E36-8146408CA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1629" y="1988840"/>
            <a:ext cx="5760741" cy="257189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>
                <a:latin typeface="Cambria Math" pitchFamily="18" charset="0"/>
                <a:ea typeface="Cambria Math" pitchFamily="18" charset="0"/>
              </a:rPr>
              <a:t>Prezentacja wyników egzaminu ósmoklasisty  -</a:t>
            </a:r>
            <a:br>
              <a:rPr lang="pl-PL" dirty="0">
                <a:latin typeface="Cambria Math" pitchFamily="18" charset="0"/>
                <a:ea typeface="Cambria Math" pitchFamily="18" charset="0"/>
              </a:rPr>
            </a:br>
            <a:r>
              <a:rPr lang="pl-PL" dirty="0">
                <a:latin typeface="Cambria Math" pitchFamily="18" charset="0"/>
                <a:ea typeface="Cambria Math" pitchFamily="18" charset="0"/>
              </a:rPr>
              <a:t>matematyka 2020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1675704-EE4D-8B4F-88C0-3D2C0F516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2225" y="6245225"/>
            <a:ext cx="3563938" cy="6127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>
                <a:solidFill>
                  <a:schemeClr val="tx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Promissum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F4550B-A814-5449-A7A9-A82ED0F79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>
                <a:latin typeface="Cambria Math" pitchFamily="18" charset="0"/>
                <a:ea typeface="Cambria Math" pitchFamily="18" charset="0"/>
              </a:rPr>
              <a:t>Wstępna analiza wyników egzaminu  ósmoklasisty z  matematyki</a:t>
            </a:r>
          </a:p>
        </p:txBody>
      </p:sp>
      <p:sp>
        <p:nvSpPr>
          <p:cNvPr id="6146" name="Symbol zastępczy zawartości 2">
            <a:extLst>
              <a:ext uri="{FF2B5EF4-FFF2-40B4-BE49-F238E27FC236}">
                <a16:creationId xmlns:a16="http://schemas.microsoft.com/office/drawing/2014/main" id="{861DAC39-4931-924C-9DE6-7E7208D1D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31972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2" charset="2"/>
              <a:buNone/>
            </a:pPr>
            <a:r>
              <a:rPr lang="pl-PL" altLang="pl-PL" sz="22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Dokonano porównania:</a:t>
            </a:r>
          </a:p>
          <a:p>
            <a:pPr eaLnBrk="1" hangingPunct="1"/>
            <a:r>
              <a:rPr lang="pl-PL" altLang="pl-PL" sz="22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średnich wyników</a:t>
            </a:r>
          </a:p>
          <a:p>
            <a:pPr eaLnBrk="1" hangingPunct="1"/>
            <a:r>
              <a:rPr lang="pl-PL" altLang="pl-PL" sz="22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max i min wyniku ucznia </a:t>
            </a:r>
            <a:r>
              <a:rPr lang="pl-PL" altLang="pl-PL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Promissum</a:t>
            </a:r>
            <a:endParaRPr lang="pl-PL" altLang="pl-PL" sz="22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eaLnBrk="1" hangingPunct="1"/>
            <a:r>
              <a:rPr lang="pl-PL" altLang="pl-PL" sz="22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wyniku uczniów </a:t>
            </a:r>
            <a:r>
              <a:rPr lang="pl-PL" altLang="pl-PL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Promissum</a:t>
            </a:r>
            <a:r>
              <a:rPr lang="pl-PL" altLang="pl-PL" sz="22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 z wynikami CKE, województwa mazowieckiego</a:t>
            </a:r>
          </a:p>
          <a:p>
            <a:pPr eaLnBrk="1" hangingPunct="1"/>
            <a:r>
              <a:rPr lang="pl-PL" altLang="pl-PL" sz="22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sprawdzono zależność  od ostatniego testu napisanego w </a:t>
            </a:r>
            <a:r>
              <a:rPr lang="pl-PL" altLang="pl-PL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Promissum</a:t>
            </a:r>
            <a:r>
              <a:rPr lang="pl-PL" altLang="pl-PL" sz="22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 z wynikiem egzaminu ósmoklasisty z matematyki.</a:t>
            </a:r>
          </a:p>
          <a:p>
            <a:pPr eaLnBrk="1" hangingPunct="1">
              <a:buFont typeface="Wingdings 2" pitchFamily="2" charset="2"/>
              <a:buNone/>
            </a:pPr>
            <a:endParaRPr lang="pl-PL" altLang="pl-PL" sz="2400" dirty="0"/>
          </a:p>
        </p:txBody>
      </p:sp>
      <p:sp>
        <p:nvSpPr>
          <p:cNvPr id="6149" name="pole tekstowe 5">
            <a:extLst>
              <a:ext uri="{FF2B5EF4-FFF2-40B4-BE49-F238E27FC236}">
                <a16:creationId xmlns:a16="http://schemas.microsoft.com/office/drawing/2014/main" id="{34F9E8CC-790A-EB40-B395-BC573F958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157788"/>
            <a:ext cx="882808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dirty="0">
                <a:solidFill>
                  <a:srgbClr val="FF0000"/>
                </a:solidFill>
                <a:latin typeface="Cambria Math" panose="02040503050406030204" pitchFamily="18" charset="0"/>
              </a:rPr>
              <a:t>     Należy zwrócić uwagę na fakt, iż uczęszczali do nas uczniowie z różnymi problemami </a:t>
            </a:r>
          </a:p>
          <a:p>
            <a:pPr eaLnBrk="1" hangingPunct="1"/>
            <a:r>
              <a:rPr lang="pl-PL" altLang="pl-PL" dirty="0">
                <a:solidFill>
                  <a:srgbClr val="FF0000"/>
                </a:solidFill>
                <a:latin typeface="Cambria Math" panose="02040503050406030204" pitchFamily="18" charset="0"/>
              </a:rPr>
              <a:t>w nauce. Nie przeprowadzano żadnego rozróżnienia na tzw. uczniów dobrych i złych.</a:t>
            </a:r>
          </a:p>
          <a:p>
            <a:pPr eaLnBrk="1" hangingPunct="1"/>
            <a:r>
              <a:rPr lang="pl-PL" altLang="pl-PL" dirty="0">
                <a:latin typeface="Cambria Math" panose="02040503050406030204" pitchFamily="18" charset="0"/>
              </a:rPr>
              <a:t>       Analiza dotyczy osób uczęszczających na zajęcia w roku szkolnym 2019/2020.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EF2385D5-60A4-6441-8D8D-427A0BBC26D9}"/>
              </a:ext>
            </a:extLst>
          </p:cNvPr>
          <p:cNvSpPr txBox="1">
            <a:spLocks/>
          </p:cNvSpPr>
          <p:nvPr/>
        </p:nvSpPr>
        <p:spPr>
          <a:xfrm>
            <a:off x="7740650" y="6381750"/>
            <a:ext cx="3563938" cy="782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+mn-cs"/>
              </a:rPr>
              <a:t>Promissum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BD5403-5FAF-114B-AA16-51A2A58F8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>
                <a:latin typeface="Cambria Math" pitchFamily="18" charset="0"/>
                <a:ea typeface="Cambria Math" pitchFamily="18" charset="0"/>
              </a:rPr>
              <a:t>Średni wynik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844B98A6-6851-F642-B2CF-D44446B13F13}"/>
              </a:ext>
            </a:extLst>
          </p:cNvPr>
          <p:cNvSpPr txBox="1">
            <a:spLocks/>
          </p:cNvSpPr>
          <p:nvPr/>
        </p:nvSpPr>
        <p:spPr>
          <a:xfrm>
            <a:off x="7740650" y="6381750"/>
            <a:ext cx="3563938" cy="782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+mn-cs"/>
              </a:rPr>
              <a:t>Promissum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25FB78ED-CE21-B44C-A079-41D63EA56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64558"/>
              </p:ext>
            </p:extLst>
          </p:nvPr>
        </p:nvGraphicFramePr>
        <p:xfrm>
          <a:off x="1619250" y="2034497"/>
          <a:ext cx="6121400" cy="24419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4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3990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PROMISSUM</a:t>
                      </a:r>
                    </a:p>
                  </a:txBody>
                  <a:tcPr marL="91451" marR="91451" marT="45718" marB="4571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80, 5 %</a:t>
                      </a:r>
                    </a:p>
                  </a:txBody>
                  <a:tcPr marL="91451" marR="91451" marT="45718" marB="4571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990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CKE</a:t>
                      </a:r>
                    </a:p>
                  </a:txBody>
                  <a:tcPr marL="91451" marR="91451" marT="45718" marB="4571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46 %</a:t>
                      </a:r>
                    </a:p>
                  </a:txBody>
                  <a:tcPr marL="91451" marR="91451" marT="45718" marB="4571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990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Wojew</a:t>
                      </a:r>
                      <a:r>
                        <a:rPr lang="pl-PL" sz="1800" b="0" baseline="0" dirty="0">
                          <a:solidFill>
                            <a:schemeClr val="tx1"/>
                          </a:solidFill>
                        </a:rPr>
                        <a:t>ództwo</a:t>
                      </a:r>
                    </a:p>
                    <a:p>
                      <a:pPr algn="ctr"/>
                      <a:r>
                        <a:rPr lang="pl-PL" sz="1800" b="0" baseline="0" dirty="0">
                          <a:solidFill>
                            <a:schemeClr val="tx1"/>
                          </a:solidFill>
                        </a:rPr>
                        <a:t>mazowieckie</a:t>
                      </a:r>
                      <a:endParaRPr lang="pl-P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8" marB="4571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 50</a:t>
                      </a:r>
                      <a:r>
                        <a:rPr lang="pl-PL" sz="1800" b="0" baseline="0" dirty="0">
                          <a:solidFill>
                            <a:schemeClr val="tx1"/>
                          </a:solidFill>
                        </a:rPr>
                        <a:t>, 6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marL="91451" marR="91451" marT="45718" marB="4571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6E9EDF-CFC9-014E-86A2-981CAFA7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>
                <a:latin typeface="Cambria Math" pitchFamily="18" charset="0"/>
                <a:ea typeface="Cambria Math" pitchFamily="18" charset="0"/>
              </a:rPr>
              <a:t>Max i min wynik ucznia </a:t>
            </a:r>
            <a:r>
              <a:rPr lang="pl-PL" dirty="0" err="1">
                <a:latin typeface="Cambria Math" pitchFamily="18" charset="0"/>
                <a:ea typeface="Cambria Math" pitchFamily="18" charset="0"/>
              </a:rPr>
              <a:t>Promissum</a:t>
            </a:r>
            <a:endParaRPr lang="pl-PL" dirty="0"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D319CF3-1146-8F4F-AD0C-B9C12CE3F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601876"/>
              </p:ext>
            </p:extLst>
          </p:nvPr>
        </p:nvGraphicFramePr>
        <p:xfrm>
          <a:off x="2637942" y="2492896"/>
          <a:ext cx="3552825" cy="1295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24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r>
                        <a:rPr lang="pl-PL" sz="2400" b="0" dirty="0">
                          <a:solidFill>
                            <a:schemeClr val="tx1"/>
                          </a:solidFill>
                        </a:rPr>
                        <a:t>MAX</a:t>
                      </a:r>
                      <a:endParaRPr lang="pl-PL" sz="2400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60" marR="91460" marT="45694" marB="45694"/>
                </a:tc>
                <a:tc>
                  <a:txBody>
                    <a:bodyPr/>
                    <a:lstStyle/>
                    <a:p>
                      <a:r>
                        <a:rPr lang="pl-PL" sz="2400" b="0" dirty="0">
                          <a:solidFill>
                            <a:schemeClr val="tx1"/>
                          </a:solidFill>
                        </a:rPr>
                        <a:t>90 %</a:t>
                      </a:r>
                      <a:endParaRPr lang="pl-PL" sz="2400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60" marR="91460" marT="45694" marB="4569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pl-PL" sz="2400" b="0" dirty="0">
                          <a:solidFill>
                            <a:schemeClr val="tx1"/>
                          </a:solidFill>
                        </a:rPr>
                        <a:t>MIN</a:t>
                      </a:r>
                      <a:endParaRPr lang="pl-PL" sz="2400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60" marR="91460" marT="45694" marB="45694"/>
                </a:tc>
                <a:tc>
                  <a:txBody>
                    <a:bodyPr/>
                    <a:lstStyle/>
                    <a:p>
                      <a:r>
                        <a:rPr lang="pl-PL" sz="2400" b="0" dirty="0">
                          <a:solidFill>
                            <a:schemeClr val="tx1"/>
                          </a:solidFill>
                        </a:rPr>
                        <a:t>60 %</a:t>
                      </a:r>
                      <a:endParaRPr lang="pl-PL" sz="2400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60" marR="91460" marT="45694" marB="4569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Podtytuł 2">
            <a:extLst>
              <a:ext uri="{FF2B5EF4-FFF2-40B4-BE49-F238E27FC236}">
                <a16:creationId xmlns:a16="http://schemas.microsoft.com/office/drawing/2014/main" id="{6ED0EA26-CF19-334C-88FE-0B7171883B74}"/>
              </a:ext>
            </a:extLst>
          </p:cNvPr>
          <p:cNvSpPr txBox="1">
            <a:spLocks/>
          </p:cNvSpPr>
          <p:nvPr/>
        </p:nvSpPr>
        <p:spPr>
          <a:xfrm>
            <a:off x="7740650" y="6381750"/>
            <a:ext cx="3563938" cy="782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+mn-cs"/>
              </a:rPr>
              <a:t>Promissum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A916B02D-2EEB-FE45-AEFE-7E80CBAB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/>
              <a:t>Zależność, przykładowe  wyniki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97EDC74-1A78-3843-A3FB-83000AE3D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644300"/>
              </p:ext>
            </p:extLst>
          </p:nvPr>
        </p:nvGraphicFramePr>
        <p:xfrm>
          <a:off x="2555875" y="1989138"/>
          <a:ext cx="3960813" cy="36099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32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312">
                <a:tc>
                  <a:txBody>
                    <a:bodyPr/>
                    <a:lstStyle/>
                    <a:p>
                      <a:pPr algn="ctr"/>
                      <a:r>
                        <a:rPr lang="pl-PL" sz="2400" b="0" dirty="0">
                          <a:solidFill>
                            <a:schemeClr val="tx1"/>
                          </a:solidFill>
                        </a:rPr>
                        <a:t>Ostatni test</a:t>
                      </a:r>
                      <a:endParaRPr lang="pl-PL" sz="2400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Egzamin</a:t>
                      </a:r>
                      <a:endParaRPr lang="pl-PL" sz="2400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49" marR="9144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416">
                <a:tc>
                  <a:txBody>
                    <a:bodyPr/>
                    <a:lstStyle/>
                    <a:p>
                      <a:pPr algn="ctr"/>
                      <a:r>
                        <a:rPr lang="pl-PL" sz="24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53 %</a:t>
                      </a:r>
                      <a:endParaRPr lang="pl-PL" sz="24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 83 %</a:t>
                      </a:r>
                      <a:endParaRPr lang="pl-PL" sz="24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49" marR="9144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416">
                <a:tc>
                  <a:txBody>
                    <a:bodyPr/>
                    <a:lstStyle/>
                    <a:p>
                      <a:pPr algn="ctr"/>
                      <a:r>
                        <a:rPr lang="pl-PL" sz="24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47 %</a:t>
                      </a:r>
                      <a:endParaRPr lang="pl-PL" sz="24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70 %</a:t>
                      </a:r>
                      <a:endParaRPr lang="pl-PL" sz="24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49" marR="9144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416">
                <a:tc>
                  <a:txBody>
                    <a:bodyPr/>
                    <a:lstStyle/>
                    <a:p>
                      <a:pPr algn="ctr"/>
                      <a:r>
                        <a:rPr lang="pl-PL" sz="24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67 %</a:t>
                      </a:r>
                      <a:endParaRPr lang="pl-PL" sz="24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87 %</a:t>
                      </a:r>
                      <a:endParaRPr lang="pl-PL" sz="24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1449" marR="91449"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416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50 %</a:t>
                      </a:r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90 %</a:t>
                      </a:r>
                    </a:p>
                  </a:txBody>
                  <a:tcPr marL="91449" marR="91449"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Podtytuł 2">
            <a:extLst>
              <a:ext uri="{FF2B5EF4-FFF2-40B4-BE49-F238E27FC236}">
                <a16:creationId xmlns:a16="http://schemas.microsoft.com/office/drawing/2014/main" id="{64013E63-3FC0-E64E-A12F-803D6FEE8825}"/>
              </a:ext>
            </a:extLst>
          </p:cNvPr>
          <p:cNvSpPr txBox="1">
            <a:spLocks/>
          </p:cNvSpPr>
          <p:nvPr/>
        </p:nvSpPr>
        <p:spPr>
          <a:xfrm>
            <a:off x="7740650" y="6381750"/>
            <a:ext cx="3563938" cy="782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+mn-cs"/>
              </a:rPr>
              <a:t>Promissum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284ABFE6-7C37-E946-AEE2-1931CE80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/>
              <a:t>Obserwacja wyników testów kursanta i porównanie </a:t>
            </a:r>
            <a:br>
              <a:rPr lang="pl-PL" sz="3600" dirty="0"/>
            </a:br>
            <a:r>
              <a:rPr lang="pl-PL" sz="3600" dirty="0"/>
              <a:t>z wynikiem ósmoklasisty </a:t>
            </a:r>
          </a:p>
        </p:txBody>
      </p:sp>
      <p:sp>
        <p:nvSpPr>
          <p:cNvPr id="12291" name="pole tekstowe 4">
            <a:extLst>
              <a:ext uri="{FF2B5EF4-FFF2-40B4-BE49-F238E27FC236}">
                <a16:creationId xmlns:a16="http://schemas.microsoft.com/office/drawing/2014/main" id="{1025FFE9-98E2-2646-A82E-E33D81C83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724" y="5670847"/>
            <a:ext cx="7561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dirty="0">
                <a:solidFill>
                  <a:srgbClr val="FF0000"/>
                </a:solidFill>
              </a:rPr>
              <a:t>Wynik z egzaminu ósmoklasisty – 87 %</a:t>
            </a:r>
          </a:p>
        </p:txBody>
      </p:sp>
      <p:sp>
        <p:nvSpPr>
          <p:cNvPr id="6" name="Podtytuł 2">
            <a:extLst>
              <a:ext uri="{FF2B5EF4-FFF2-40B4-BE49-F238E27FC236}">
                <a16:creationId xmlns:a16="http://schemas.microsoft.com/office/drawing/2014/main" id="{B8A97F49-17A3-BC46-A77C-5DE0902F377D}"/>
              </a:ext>
            </a:extLst>
          </p:cNvPr>
          <p:cNvSpPr txBox="1">
            <a:spLocks/>
          </p:cNvSpPr>
          <p:nvPr/>
        </p:nvSpPr>
        <p:spPr>
          <a:xfrm>
            <a:off x="7740650" y="6381750"/>
            <a:ext cx="3563938" cy="782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+mn-cs"/>
              </a:rPr>
              <a:t>Promissum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FAA338F3-D0C9-1D42-9786-E122D02DB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9845450"/>
              </p:ext>
            </p:extLst>
          </p:nvPr>
        </p:nvGraphicFramePr>
        <p:xfrm>
          <a:off x="1259632" y="2280687"/>
          <a:ext cx="6048672" cy="34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0F1E96E6-7F34-D04E-A48F-AD348C4DE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Mocne strony procesu kształcenia: </a:t>
            </a:r>
          </a:p>
        </p:txBody>
      </p:sp>
      <p:sp>
        <p:nvSpPr>
          <p:cNvPr id="13315" name="pole tekstowe 3">
            <a:extLst>
              <a:ext uri="{FF2B5EF4-FFF2-40B4-BE49-F238E27FC236}">
                <a16:creationId xmlns:a16="http://schemas.microsoft.com/office/drawing/2014/main" id="{BD5CAD72-87D3-F24E-B27D-7A617173F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133600"/>
            <a:ext cx="460851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2400" dirty="0">
                <a:latin typeface="Cambria Math" panose="02040503050406030204" pitchFamily="18" charset="0"/>
              </a:rPr>
              <a:t>Wyniki  uczniów </a:t>
            </a:r>
            <a:r>
              <a:rPr lang="pl-PL" altLang="pl-PL" sz="2400" dirty="0" err="1">
                <a:latin typeface="Cambria Math" panose="02040503050406030204" pitchFamily="18" charset="0"/>
              </a:rPr>
              <a:t>Promissum</a:t>
            </a:r>
            <a:r>
              <a:rPr lang="pl-PL" altLang="pl-PL" sz="2400" dirty="0">
                <a:latin typeface="Cambria Math" panose="02040503050406030204" pitchFamily="18" charset="0"/>
              </a:rPr>
              <a:t> osiągnięte na egzaminie ósmoklasisty z matematyki są wyższe niż w CKE, województwie mazowieckim. 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708C990C-A4A2-3C40-99B2-4BED19D45F4D}"/>
              </a:ext>
            </a:extLst>
          </p:cNvPr>
          <p:cNvSpPr txBox="1">
            <a:spLocks/>
          </p:cNvSpPr>
          <p:nvPr/>
        </p:nvSpPr>
        <p:spPr>
          <a:xfrm>
            <a:off x="7740650" y="6381750"/>
            <a:ext cx="3563938" cy="782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+mn-cs"/>
              </a:rPr>
              <a:t>Promissum</a:t>
            </a:r>
          </a:p>
        </p:txBody>
      </p:sp>
      <p:pic>
        <p:nvPicPr>
          <p:cNvPr id="13317" name="Obraz 5">
            <a:extLst>
              <a:ext uri="{FF2B5EF4-FFF2-40B4-BE49-F238E27FC236}">
                <a16:creationId xmlns:a16="http://schemas.microsoft.com/office/drawing/2014/main" id="{7DE2BCB5-51D7-7F48-9C49-3D50277E4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133600"/>
            <a:ext cx="2555875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eria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{8506EE8A-1B93-0F4D-AC21-A94C130B0AC7}tf10001119</Template>
  <TotalTime>1109</TotalTime>
  <Words>197</Words>
  <Application>Microsoft Macintosh PowerPoint</Application>
  <PresentationFormat>Pokaz na ekranie (4:3)</PresentationFormat>
  <Paragraphs>47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Century Gothic</vt:lpstr>
      <vt:lpstr>Constantia</vt:lpstr>
      <vt:lpstr>Wingdings 2</vt:lpstr>
      <vt:lpstr>Galeria</vt:lpstr>
      <vt:lpstr>Prezentacja wyników egzaminu ósmoklasisty  - matematyka 2020</vt:lpstr>
      <vt:lpstr>Wstępna analiza wyników egzaminu  ósmoklasisty z  matematyki</vt:lpstr>
      <vt:lpstr>Średni wynik</vt:lpstr>
      <vt:lpstr>Max i min wynik ucznia Promissum</vt:lpstr>
      <vt:lpstr>Zależność, przykładowe  wyniki</vt:lpstr>
      <vt:lpstr>Obserwacja wyników testów kursanta i porównanie  z wynikiem ósmoklasisty </vt:lpstr>
      <vt:lpstr>Mocne strony procesu kształcenia: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PC</dc:creator>
  <cp:lastModifiedBy>Andrzejuk, Agnieszka</cp:lastModifiedBy>
  <cp:revision>88</cp:revision>
  <dcterms:created xsi:type="dcterms:W3CDTF">2015-09-11T14:39:23Z</dcterms:created>
  <dcterms:modified xsi:type="dcterms:W3CDTF">2020-09-14T19:43:12Z</dcterms:modified>
</cp:coreProperties>
</file>